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4"/>
  </p:sldMasterIdLst>
  <p:sldIdLst>
    <p:sldId id="261" r:id="rId5"/>
    <p:sldId id="262" r:id="rId6"/>
    <p:sldId id="263" r:id="rId7"/>
    <p:sldId id="264" r:id="rId8"/>
    <p:sldId id="267" r:id="rId9"/>
    <p:sldId id="269" r:id="rId10"/>
    <p:sldId id="270" r:id="rId11"/>
    <p:sldId id="271" r:id="rId12"/>
    <p:sldId id="272" r:id="rId13"/>
    <p:sldId id="273" r:id="rId14"/>
    <p:sldId id="266" r:id="rId15"/>
    <p:sldId id="274" r:id="rId16"/>
    <p:sldId id="279" r:id="rId17"/>
    <p:sldId id="275" r:id="rId18"/>
    <p:sldId id="277" r:id="rId19"/>
    <p:sldId id="276" r:id="rId20"/>
    <p:sldId id="260" r:id="rId21"/>
  </p:sldIdLst>
  <p:sldSz cx="9144000" cy="6858000" type="screen4x3"/>
  <p:notesSz cx="6858000" cy="9144000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nie Y Huang" initials="WYH" lastIdx="4" clrIdx="0">
    <p:extLst>
      <p:ext uri="{19B8F6BF-5375-455C-9EA6-DF929625EA0E}">
        <p15:presenceInfo xmlns:p15="http://schemas.microsoft.com/office/powerpoint/2012/main" userId="S-1-5-21-3814449816-1147414744-3287126245-542020" providerId="AD"/>
      </p:ext>
    </p:extLst>
  </p:cmAuthor>
  <p:cmAuthor id="2" name="Drushti A Gandhi" initials="DAG" lastIdx="4" clrIdx="1">
    <p:extLst>
      <p:ext uri="{19B8F6BF-5375-455C-9EA6-DF929625EA0E}">
        <p15:presenceInfo xmlns:p15="http://schemas.microsoft.com/office/powerpoint/2012/main" userId="Drushti A Gandh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36699"/>
    <a:srgbClr val="ECECEC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095" autoAdjust="0"/>
  </p:normalViewPr>
  <p:slideViewPr>
    <p:cSldViewPr snapToGrid="0">
      <p:cViewPr>
        <p:scale>
          <a:sx n="70" d="100"/>
          <a:sy n="70" d="100"/>
        </p:scale>
        <p:origin x="17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 descr="RU_SHIELD_SIG_ST_PMS186_100K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300803"/>
            <a:ext cx="4305300" cy="12779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8791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A5825F-7512-8045-B403-CF218AA2013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9800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E23BF7-9F5A-9E42-B502-689AC6A1E5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0687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448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448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FA2D79-D5B9-9E44-BC26-5C4012EF6E3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9686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F06B10-230A-2842-997C-D8605B5277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0392" y="1616364"/>
            <a:ext cx="7462662" cy="38515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34103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488343-B159-074D-B355-B61FD1A20D5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1091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424AE8-78F8-144E-A4FE-553D35E590A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6710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3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386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EDA8B8-D04C-214E-83CE-5B60915F93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917384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5261A5-F588-D34E-A84B-E514DA90C9A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6451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CC725B-9C86-6E43-AAF9-1A329DDB234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5869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9A03EE-8AFD-D547-9E71-0BD0BE6F934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9751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1F1C61-654F-EF4C-B7CF-635108DFC60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4945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6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2" name="think-cell Slide" r:id="rId17" imgW="270" imgH="270" progId="TCLayout.ActiveDocument.1">
                  <p:embed/>
                </p:oleObj>
              </mc:Choice>
              <mc:Fallback>
                <p:oleObj name="think-cell Slide" r:id="rId17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09600"/>
            <a:ext cx="8229600" cy="808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524000"/>
            <a:ext cx="8229600" cy="45339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5F5F5F"/>
                </a:solidFill>
                <a:cs typeface="Geneva" charset="0"/>
              </a:defRPr>
            </a:lvl1pPr>
          </a:lstStyle>
          <a:p>
            <a:pPr>
              <a:defRPr/>
            </a:pPr>
            <a:fld id="{94F06B10-230A-2842-997C-D8605B5277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58800"/>
            <a:ext cx="9144000" cy="635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RU_SHIELD_LOGOTYPE_CMYK_K.eps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9" y="76200"/>
            <a:ext cx="1589962" cy="431800"/>
          </a:xfrm>
          <a:prstGeom prst="rect">
            <a:avLst/>
          </a:prstGeom>
        </p:spPr>
      </p:pic>
    </p:spTree>
    <p:custDataLst>
      <p:tags r:id="rId15"/>
    </p:custDataLst>
    <p:extLst>
      <p:ext uri="{BB962C8B-B14F-4D97-AF65-F5344CB8AC3E}">
        <p14:creationId xmlns:p14="http://schemas.microsoft.com/office/powerpoint/2010/main" val="4090910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706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+mj-lt"/>
          <a:ea typeface="ヒラギノ角ゴ Pro W3" charset="0"/>
          <a:cs typeface="Geneva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ヒラギノ角ゴ Pro W3" charset="0"/>
          <a:cs typeface="Geneva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ヒラギノ角ゴ Pro W3" charset="0"/>
          <a:cs typeface="Geneva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ヒラギノ角ゴ Pro W3" charset="0"/>
          <a:cs typeface="Geneva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ヒラギノ角ゴ Pro W3" charset="0"/>
          <a:cs typeface="Geneva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chemeClr val="tx2"/>
          </a:solidFill>
          <a:latin typeface="+mn-lt"/>
          <a:ea typeface="ヒラギノ角ゴ Pro W3" charset="0"/>
          <a:cs typeface="Geneva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2"/>
          </a:solidFill>
          <a:latin typeface="+mn-lt"/>
          <a:ea typeface="Geneva" charset="0"/>
          <a:cs typeface="Geneva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Geneva" charset="0"/>
          <a:cs typeface="Geneva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Geneva" charset="0"/>
          <a:cs typeface="Geneva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2"/>
          </a:solidFill>
          <a:latin typeface="+mn-lt"/>
          <a:ea typeface="Geneva" charset="0"/>
          <a:cs typeface="Geneva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2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45C0D1-182A-4F2D-81FC-B0BB2C10A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585" y="1624084"/>
            <a:ext cx="6048375" cy="30956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301230" y="5286530"/>
            <a:ext cx="5458730" cy="1187053"/>
          </a:xfrm>
        </p:spPr>
        <p:txBody>
          <a:bodyPr/>
          <a:lstStyle/>
          <a:p>
            <a:pPr algn="l"/>
            <a:r>
              <a:rPr lang="en-US" sz="1800" dirty="0"/>
              <a:t>Anthony Giusti</a:t>
            </a:r>
            <a:br>
              <a:rPr lang="en-US" sz="1800" dirty="0"/>
            </a:br>
            <a:r>
              <a:rPr lang="en-US" sz="1800" dirty="0"/>
              <a:t>Brad Daniels</a:t>
            </a:r>
            <a:br>
              <a:rPr lang="en-US" sz="1800" dirty="0"/>
            </a:br>
            <a:r>
              <a:rPr lang="en-US" sz="1800" dirty="0"/>
              <a:t>David Grace</a:t>
            </a:r>
            <a:br>
              <a:rPr lang="en-US" sz="1800" dirty="0"/>
            </a:br>
            <a:r>
              <a:rPr lang="en-US" sz="1800" dirty="0"/>
              <a:t>Elena Castaneda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DE8E90-251B-4A04-BBCB-42FEAA193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052" y="1269242"/>
            <a:ext cx="2349721" cy="354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41B58C-6AEE-4325-9885-6AA258E680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475" y="1340674"/>
            <a:ext cx="4942095" cy="36624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563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744DDEA-7F48-49AA-8308-6A3F1611F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34" y="672860"/>
            <a:ext cx="8764438" cy="514495"/>
          </a:xfrm>
        </p:spPr>
        <p:txBody>
          <a:bodyPr/>
          <a:lstStyle/>
          <a:p>
            <a:pPr algn="ctr"/>
            <a:r>
              <a:rPr lang="en-US" sz="3000" b="0" dirty="0"/>
              <a:t>National Indexes Conclusions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A26F92-65A9-4585-B062-28BB99427446}"/>
              </a:ext>
            </a:extLst>
          </p:cNvPr>
          <p:cNvSpPr txBox="1"/>
          <p:nvPr/>
        </p:nvSpPr>
        <p:spPr>
          <a:xfrm>
            <a:off x="475208" y="1418945"/>
            <a:ext cx="819358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5124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CCDB0A-41EF-4435-B7B0-EBE8100AF1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1083" y="2308557"/>
            <a:ext cx="8181833" cy="3218786"/>
          </a:xfrm>
        </p:spPr>
        <p:txBody>
          <a:bodyPr/>
          <a:lstStyle/>
          <a:p>
            <a:pPr algn="ctr"/>
            <a:r>
              <a:rPr lang="en-US" sz="4000" dirty="0"/>
              <a:t>Regional Analysis</a:t>
            </a:r>
          </a:p>
          <a:p>
            <a:pPr algn="ctr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Financial industry in the New York Metropolitan Area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Oil industry in the Texas oil towns of Houston, Midland, Beaumont</a:t>
            </a:r>
          </a:p>
          <a:p>
            <a:pPr algn="ctr"/>
            <a:endParaRPr lang="en-US" sz="4000" dirty="0"/>
          </a:p>
          <a:p>
            <a:pPr algn="ctr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48517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744DDEA-7F48-49AA-8308-6A3F1611F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34" y="672860"/>
            <a:ext cx="8764438" cy="514495"/>
          </a:xfrm>
        </p:spPr>
        <p:txBody>
          <a:bodyPr/>
          <a:lstStyle/>
          <a:p>
            <a:pPr algn="ctr"/>
            <a:r>
              <a:rPr lang="en-US" sz="3000" b="0" dirty="0"/>
              <a:t>New York Metropolitan Area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A26F92-65A9-4585-B062-28BB99427446}"/>
              </a:ext>
            </a:extLst>
          </p:cNvPr>
          <p:cNvSpPr txBox="1"/>
          <p:nvPr/>
        </p:nvSpPr>
        <p:spPr>
          <a:xfrm>
            <a:off x="559558" y="1364354"/>
            <a:ext cx="8193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9193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744DDEA-7F48-49AA-8308-6A3F1611F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34" y="672860"/>
            <a:ext cx="8764438" cy="514495"/>
          </a:xfrm>
        </p:spPr>
        <p:txBody>
          <a:bodyPr/>
          <a:lstStyle/>
          <a:p>
            <a:pPr algn="ctr"/>
            <a:r>
              <a:rPr lang="en-US" sz="3000" b="0" dirty="0"/>
              <a:t>New York Metropolitan Area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A26F92-65A9-4585-B062-28BB99427446}"/>
              </a:ext>
            </a:extLst>
          </p:cNvPr>
          <p:cNvSpPr txBox="1"/>
          <p:nvPr/>
        </p:nvSpPr>
        <p:spPr>
          <a:xfrm>
            <a:off x="559558" y="1364354"/>
            <a:ext cx="8193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3135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744DDEA-7F48-49AA-8308-6A3F1611F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34" y="672860"/>
            <a:ext cx="8764438" cy="514495"/>
          </a:xfrm>
        </p:spPr>
        <p:txBody>
          <a:bodyPr/>
          <a:lstStyle/>
          <a:p>
            <a:pPr algn="ctr"/>
            <a:r>
              <a:rPr lang="en-US" sz="3000" b="0" dirty="0"/>
              <a:t>Texas Oil Towns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A26F92-65A9-4585-B062-28BB99427446}"/>
              </a:ext>
            </a:extLst>
          </p:cNvPr>
          <p:cNvSpPr txBox="1"/>
          <p:nvPr/>
        </p:nvSpPr>
        <p:spPr>
          <a:xfrm>
            <a:off x="559558" y="1364354"/>
            <a:ext cx="8193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6768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744DDEA-7F48-49AA-8308-6A3F1611F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34" y="672860"/>
            <a:ext cx="8764438" cy="514495"/>
          </a:xfrm>
        </p:spPr>
        <p:txBody>
          <a:bodyPr/>
          <a:lstStyle/>
          <a:p>
            <a:pPr algn="ctr"/>
            <a:r>
              <a:rPr lang="en-US" sz="3000" b="0" dirty="0"/>
              <a:t>Texas Oil Towns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A26F92-65A9-4585-B062-28BB99427446}"/>
              </a:ext>
            </a:extLst>
          </p:cNvPr>
          <p:cNvSpPr txBox="1"/>
          <p:nvPr/>
        </p:nvSpPr>
        <p:spPr>
          <a:xfrm>
            <a:off x="559558" y="1364354"/>
            <a:ext cx="8193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0854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744DDEA-7F48-49AA-8308-6A3F1611F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34" y="672860"/>
            <a:ext cx="8764438" cy="514495"/>
          </a:xfrm>
        </p:spPr>
        <p:txBody>
          <a:bodyPr/>
          <a:lstStyle/>
          <a:p>
            <a:pPr algn="ctr"/>
            <a:r>
              <a:rPr lang="en-US" sz="3000" b="0" dirty="0"/>
              <a:t>Regional Analysis - Conclusions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A26F92-65A9-4585-B062-28BB99427446}"/>
              </a:ext>
            </a:extLst>
          </p:cNvPr>
          <p:cNvSpPr txBox="1"/>
          <p:nvPr/>
        </p:nvSpPr>
        <p:spPr>
          <a:xfrm>
            <a:off x="559558" y="1364354"/>
            <a:ext cx="8193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702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18B44-BA76-4DBC-B9F2-DB7EE9F07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In Closing…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40FEA5-9A9A-4A5B-9261-1A0AA2C77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710" y="1476105"/>
            <a:ext cx="4152539" cy="50704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0485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743678B-F1ED-4F1D-8085-11FEB10C0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3999"/>
            <a:ext cx="8229600" cy="495868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i="1" dirty="0"/>
              <a:t>Is it time to ask for a raise or new job? Can economic indicators reveal your salary negotiating power? </a:t>
            </a:r>
          </a:p>
          <a:p>
            <a:pPr marL="0" indent="0" algn="ctr">
              <a:buNone/>
            </a:pPr>
            <a:endParaRPr lang="en-US" sz="1400" i="1" dirty="0"/>
          </a:p>
          <a:p>
            <a:pPr marL="0" indent="0" algn="ctr">
              <a:buNone/>
            </a:pPr>
            <a:r>
              <a:rPr lang="en-US" sz="2800" i="1" dirty="0"/>
              <a:t>Can economic indicators affect the regional industry? </a:t>
            </a:r>
          </a:p>
          <a:p>
            <a:pPr marL="0" indent="0" algn="ctr">
              <a:buNone/>
            </a:pPr>
            <a:r>
              <a:rPr lang="en-US" sz="1800" dirty="0"/>
              <a:t>Research various historical economic indictors </a:t>
            </a:r>
            <a:r>
              <a:rPr lang="en-US" sz="1800"/>
              <a:t>to determine.</a:t>
            </a:r>
            <a:endParaRPr lang="en-US" sz="1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1327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675395"/>
            <a:ext cx="8229600" cy="658513"/>
          </a:xfrm>
        </p:spPr>
        <p:txBody>
          <a:bodyPr/>
          <a:lstStyle/>
          <a:p>
            <a:pPr algn="ctr"/>
            <a:r>
              <a:rPr lang="en-US" dirty="0"/>
              <a:t>Data Sources and Retrieval Methods</a:t>
            </a: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381A537D-688C-4BD7-8DF3-1AA089365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647000" y="1295908"/>
            <a:ext cx="3461982" cy="86752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A4D58E-67A0-4816-A163-250B97A48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741" y="1499279"/>
            <a:ext cx="1801620" cy="14059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CB6DC9-6D63-49AE-914C-24004B9C6DD7}"/>
              </a:ext>
            </a:extLst>
          </p:cNvPr>
          <p:cNvSpPr txBox="1"/>
          <p:nvPr/>
        </p:nvSpPr>
        <p:spPr>
          <a:xfrm>
            <a:off x="5812849" y="2958504"/>
            <a:ext cx="3021184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API Data Retrieval</a:t>
            </a:r>
          </a:p>
          <a:p>
            <a:pPr algn="ctr"/>
            <a:r>
              <a:rPr lang="en-US" sz="1700" dirty="0">
                <a:solidFill>
                  <a:srgbClr val="000000"/>
                </a:solidFill>
              </a:rPr>
              <a:t>National and Regional Unemployment and Wage Data</a:t>
            </a:r>
            <a:endParaRPr lang="en-US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805DC5-B6E3-4172-8075-4AD1CEA39E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967" y="3388056"/>
            <a:ext cx="3579645" cy="8392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D3B5DD-3677-4C5E-93C5-107480223766}"/>
              </a:ext>
            </a:extLst>
          </p:cNvPr>
          <p:cNvSpPr txBox="1"/>
          <p:nvPr/>
        </p:nvSpPr>
        <p:spPr>
          <a:xfrm>
            <a:off x="1550816" y="2137967"/>
            <a:ext cx="3021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Scrapping</a:t>
            </a:r>
          </a:p>
          <a:p>
            <a:r>
              <a:rPr lang="en-US" sz="1700" dirty="0"/>
              <a:t>Mortgage Origination Data</a:t>
            </a:r>
          </a:p>
          <a:p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3E8FF4-6213-4260-AEA1-BCF868C15EA7}"/>
              </a:ext>
            </a:extLst>
          </p:cNvPr>
          <p:cNvSpPr txBox="1"/>
          <p:nvPr/>
        </p:nvSpPr>
        <p:spPr>
          <a:xfrm>
            <a:off x="383088" y="4210061"/>
            <a:ext cx="3755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 Scrapping</a:t>
            </a:r>
          </a:p>
          <a:p>
            <a:pPr algn="ctr"/>
            <a:r>
              <a:rPr lang="en-US" sz="1700" dirty="0"/>
              <a:t>Historical Oil Pricing</a:t>
            </a:r>
          </a:p>
          <a:p>
            <a:pPr algn="ctr"/>
            <a:r>
              <a:rPr lang="en-US" sz="1700" dirty="0"/>
              <a:t>Cushing, OK WTI Spot Price FOB</a:t>
            </a:r>
          </a:p>
          <a:p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D681BC-DB13-466E-A38C-B3F030C7C4E8}"/>
              </a:ext>
            </a:extLst>
          </p:cNvPr>
          <p:cNvSpPr txBox="1"/>
          <p:nvPr/>
        </p:nvSpPr>
        <p:spPr>
          <a:xfrm>
            <a:off x="4470332" y="5329438"/>
            <a:ext cx="45552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Data Scrapping</a:t>
            </a:r>
          </a:p>
          <a:p>
            <a:pPr algn="ctr"/>
            <a:r>
              <a:rPr lang="en-US" sz="1700" dirty="0">
                <a:solidFill>
                  <a:srgbClr val="000000"/>
                </a:solidFill>
              </a:rPr>
              <a:t>Consumers Price Index (CPI),  US Employment Data and US Average Income Rates</a:t>
            </a:r>
          </a:p>
          <a:p>
            <a:endParaRPr lang="en-US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FAB5C00-00D0-4C91-BB28-473D6ABCB3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1182" y="4754497"/>
            <a:ext cx="4344438" cy="5022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068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744DDEA-7F48-49AA-8308-6A3F1611F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34" y="672860"/>
            <a:ext cx="8764438" cy="655608"/>
          </a:xfrm>
        </p:spPr>
        <p:txBody>
          <a:bodyPr/>
          <a:lstStyle/>
          <a:p>
            <a:pPr algn="ctr"/>
            <a:r>
              <a:rPr lang="en-US" sz="3000" b="0" dirty="0"/>
              <a:t>Data Exploration and Cleanup Process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E2B3D74-4FAA-4B90-8251-CDB40BD92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114" y="1534724"/>
            <a:ext cx="8004312" cy="4650416"/>
          </a:xfrm>
        </p:spPr>
        <p:txBody>
          <a:bodyPr/>
          <a:lstStyle/>
          <a:p>
            <a:r>
              <a:rPr lang="en-US" sz="2200" dirty="0"/>
              <a:t>Bureau of Labor Statistics API contains:</a:t>
            </a:r>
          </a:p>
          <a:p>
            <a:pPr marL="0" indent="0">
              <a:buNone/>
            </a:pPr>
            <a:r>
              <a:rPr lang="en-US" sz="2200" dirty="0"/>
              <a:t>	system-allowed limit of 25 series</a:t>
            </a:r>
          </a:p>
          <a:p>
            <a:pPr marL="0" indent="0">
              <a:buNone/>
            </a:pPr>
            <a:r>
              <a:rPr lang="en-US" sz="2200" dirty="0"/>
              <a:t>	daily limits on data pulls</a:t>
            </a:r>
          </a:p>
          <a:p>
            <a:pPr marL="0" indent="0">
              <a:lnSpc>
                <a:spcPts val="1700"/>
              </a:lnSpc>
              <a:spcBef>
                <a:spcPts val="0"/>
              </a:spcBef>
              <a:buNone/>
            </a:pPr>
            <a:endParaRPr lang="en-US" sz="2200" dirty="0"/>
          </a:p>
          <a:p>
            <a:r>
              <a:rPr lang="en-US" sz="2200" dirty="0"/>
              <a:t>Limited range of data available resulting in rows with NULL values</a:t>
            </a:r>
          </a:p>
          <a:p>
            <a:pPr>
              <a:lnSpc>
                <a:spcPts val="2000"/>
              </a:lnSpc>
            </a:pPr>
            <a:endParaRPr lang="en-US" sz="2200" dirty="0"/>
          </a:p>
          <a:p>
            <a:r>
              <a:rPr lang="en-US" sz="2200" dirty="0"/>
              <a:t>Regional data was not listed as needed, resulting in custom grouping</a:t>
            </a:r>
          </a:p>
          <a:p>
            <a:pPr marL="0" indent="0">
              <a:lnSpc>
                <a:spcPts val="2000"/>
              </a:lnSpc>
              <a:buNone/>
            </a:pPr>
            <a:endParaRPr lang="en-US" sz="2200" dirty="0"/>
          </a:p>
          <a:p>
            <a:r>
              <a:rPr lang="en-US" sz="2200" dirty="0"/>
              <a:t>Since data was collected from various sources, data had to be messaged due to frequency and data format differences.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4990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744DDEA-7F48-49AA-8308-6A3F1611F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34" y="672860"/>
            <a:ext cx="8764438" cy="655608"/>
          </a:xfrm>
        </p:spPr>
        <p:txBody>
          <a:bodyPr/>
          <a:lstStyle/>
          <a:p>
            <a:pPr algn="ctr"/>
            <a:r>
              <a:rPr lang="en-US" sz="3000" b="0" dirty="0"/>
              <a:t>Analysis Process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2824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744DDEA-7F48-49AA-8308-6A3F1611F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34" y="672860"/>
            <a:ext cx="8764438" cy="514495"/>
          </a:xfrm>
        </p:spPr>
        <p:txBody>
          <a:bodyPr/>
          <a:lstStyle/>
          <a:p>
            <a:pPr algn="ctr"/>
            <a:r>
              <a:rPr lang="en-US" sz="3000" b="0" dirty="0"/>
              <a:t>National Indexes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8FF83E-8931-442E-AA56-7D9AD186A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048" y="1910685"/>
            <a:ext cx="6558127" cy="47221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600112-96E7-4D2C-9298-1FFA7AF77F64}"/>
              </a:ext>
            </a:extLst>
          </p:cNvPr>
          <p:cNvSpPr txBox="1"/>
          <p:nvPr/>
        </p:nvSpPr>
        <p:spPr>
          <a:xfrm>
            <a:off x="1294640" y="1364354"/>
            <a:ext cx="689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Percentage Change in Employment and Hourly Earnings Rate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9249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744DDEA-7F48-49AA-8308-6A3F1611F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34" y="672860"/>
            <a:ext cx="8764438" cy="514495"/>
          </a:xfrm>
        </p:spPr>
        <p:txBody>
          <a:bodyPr/>
          <a:lstStyle/>
          <a:p>
            <a:pPr algn="ctr"/>
            <a:r>
              <a:rPr lang="en-US" sz="3000" b="0" dirty="0"/>
              <a:t>National Indexes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A26F92-65A9-4585-B062-28BB99427446}"/>
              </a:ext>
            </a:extLst>
          </p:cNvPr>
          <p:cNvSpPr txBox="1"/>
          <p:nvPr/>
        </p:nvSpPr>
        <p:spPr>
          <a:xfrm>
            <a:off x="1294640" y="1364354"/>
            <a:ext cx="689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Percentage Change in Employment Rate and CPI Index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B0A218-2F02-4B5B-A035-78BFA4F9E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87" y="1910685"/>
            <a:ext cx="6411332" cy="46354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817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744DDEA-7F48-49AA-8308-6A3F1611F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34" y="672860"/>
            <a:ext cx="8764438" cy="514495"/>
          </a:xfrm>
        </p:spPr>
        <p:txBody>
          <a:bodyPr/>
          <a:lstStyle/>
          <a:p>
            <a:pPr algn="ctr"/>
            <a:r>
              <a:rPr lang="en-US" sz="3000" b="0" dirty="0"/>
              <a:t>National Indexes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A26F92-65A9-4585-B062-28BB99427446}"/>
              </a:ext>
            </a:extLst>
          </p:cNvPr>
          <p:cNvSpPr txBox="1"/>
          <p:nvPr/>
        </p:nvSpPr>
        <p:spPr>
          <a:xfrm>
            <a:off x="559558" y="1364354"/>
            <a:ext cx="8193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Percentage Change of Unemployment Rate, Average Earning  and CPI Index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69C4C9-93BC-4A17-A8C8-A9932A583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246" y="1910685"/>
            <a:ext cx="7105508" cy="46998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8329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744DDEA-7F48-49AA-8308-6A3F1611F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34" y="672860"/>
            <a:ext cx="8764438" cy="514495"/>
          </a:xfrm>
        </p:spPr>
        <p:txBody>
          <a:bodyPr/>
          <a:lstStyle/>
          <a:p>
            <a:pPr algn="ctr"/>
            <a:r>
              <a:rPr lang="en-US" sz="3000" b="0" dirty="0"/>
              <a:t>National Indexes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A26F92-65A9-4585-B062-28BB99427446}"/>
              </a:ext>
            </a:extLst>
          </p:cNvPr>
          <p:cNvSpPr txBox="1"/>
          <p:nvPr/>
        </p:nvSpPr>
        <p:spPr>
          <a:xfrm>
            <a:off x="559558" y="1364354"/>
            <a:ext cx="819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Percentage Change of Unemployment Rate, Average Earning  and Long Term Interest Rate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D95776-58F6-4FBD-A415-67E5AF7E9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24" y="2010685"/>
            <a:ext cx="7724918" cy="46767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718629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RU_TEMPLATE_SHIELD_RBHS" val="GKmvhmWk"/>
  <p:tag name="ARTICULATE_SLIDE_COUNT" val="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RU_template_SHIELD_RBHS">
  <a:themeElements>
    <a:clrScheme name="RU_Template_Verdana_G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RU_Template_Verdana_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RU_Template_Verdana_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3" id="{4135E59D-05E5-C847-A096-3500040F9E65}" vid="{911F9981-630E-C945-86D4-EDA04471F61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Owner_x002f_PM xmlns="ec6e6475-f129-46f9-8011-f4bd546f3fc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861C83E27A734F821A1E89293B3BF7" ma:contentTypeVersion="9" ma:contentTypeDescription="Create a new document." ma:contentTypeScope="" ma:versionID="b2195adec4528ececb8973004441cc52">
  <xsd:schema xmlns:xsd="http://www.w3.org/2001/XMLSchema" xmlns:xs="http://www.w3.org/2001/XMLSchema" xmlns:p="http://schemas.microsoft.com/office/2006/metadata/properties" xmlns:ns2="ec6e6475-f129-46f9-8011-f4bd546f3fc3" xmlns:ns3="5abc1e82-59c7-46f2-9e31-2c04ded061ca" targetNamespace="http://schemas.microsoft.com/office/2006/metadata/properties" ma:root="true" ma:fieldsID="0ed66143e4eb03f9f75832cc14a01a87" ns2:_="" ns3:_="">
    <xsd:import namespace="ec6e6475-f129-46f9-8011-f4bd546f3fc3"/>
    <xsd:import namespace="5abc1e82-59c7-46f2-9e31-2c04ded061ca"/>
    <xsd:element name="properties">
      <xsd:complexType>
        <xsd:sequence>
          <xsd:element name="documentManagement">
            <xsd:complexType>
              <xsd:all>
                <xsd:element ref="ns2:Owner_x002f_PM" minOccurs="0"/>
                <xsd:element ref="ns2:MediaServiceMetadata" minOccurs="0"/>
                <xsd:element ref="ns2:MediaServiceFastMetadata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6e6475-f129-46f9-8011-f4bd546f3fc3" elementFormDefault="qualified">
    <xsd:import namespace="http://schemas.microsoft.com/office/2006/documentManagement/types"/>
    <xsd:import namespace="http://schemas.microsoft.com/office/infopath/2007/PartnerControls"/>
    <xsd:element name="Owner_x002f_PM" ma:index="8" nillable="true" ma:displayName="Owner/PM" ma:description="Name of project owner" ma:internalName="Owner_x002f_PM">
      <xsd:simpleType>
        <xsd:restriction base="dms:Text">
          <xsd:maxLength value="255"/>
        </xsd:restriction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bc1e82-59c7-46f2-9e31-2c04ded061ca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660C2FD-5FF4-4FBD-B40B-0B163ED763F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3B75382-BEA5-47FE-B87F-62BF0C58CB96}">
  <ds:schemaRefs>
    <ds:schemaRef ds:uri="http://schemas.microsoft.com/office/2006/metadata/properties"/>
    <ds:schemaRef ds:uri="http://www.w3.org/XML/1998/namespace"/>
    <ds:schemaRef ds:uri="http://purl.org/dc/dcmitype/"/>
    <ds:schemaRef ds:uri="5abc1e82-59c7-46f2-9e31-2c04ded061ca"/>
    <ds:schemaRef ds:uri="ec6e6475-f129-46f9-8011-f4bd546f3fc3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620DEFBC-C259-4D32-8CBC-D8BDE599EC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c6e6475-f129-46f9-8011-f4bd546f3fc3"/>
    <ds:schemaRef ds:uri="5abc1e82-59c7-46f2-9e31-2c04ded061c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11451</TotalTime>
  <Words>197</Words>
  <Application>Microsoft Office PowerPoint</Application>
  <PresentationFormat>On-screen Show (4:3)</PresentationFormat>
  <Paragraphs>63</Paragraphs>
  <Slides>17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RU_template_SHIELD_RBHS</vt:lpstr>
      <vt:lpstr>think-cell Slide</vt:lpstr>
      <vt:lpstr>Anthony Giusti Brad Daniels David Grace Elena Castaneda</vt:lpstr>
      <vt:lpstr>Questions </vt:lpstr>
      <vt:lpstr>Data Sources and Retrieval Methods</vt:lpstr>
      <vt:lpstr>Data Exploration and Cleanup Process</vt:lpstr>
      <vt:lpstr>Analysis Process</vt:lpstr>
      <vt:lpstr>National Indexes</vt:lpstr>
      <vt:lpstr>National Indexes</vt:lpstr>
      <vt:lpstr>National Indexes</vt:lpstr>
      <vt:lpstr>National Indexes</vt:lpstr>
      <vt:lpstr>National Indexes Conclusions</vt:lpstr>
      <vt:lpstr>PowerPoint Presentation</vt:lpstr>
      <vt:lpstr>New York Metropolitan Area</vt:lpstr>
      <vt:lpstr>New York Metropolitan Area</vt:lpstr>
      <vt:lpstr>Texas Oil Towns</vt:lpstr>
      <vt:lpstr>Texas Oil Towns</vt:lpstr>
      <vt:lpstr>Regional Analysis - Conclusions</vt:lpstr>
      <vt:lpstr>In Closing…</vt:lpstr>
    </vt:vector>
  </TitlesOfParts>
  <Company>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CMO Workshop – Project Managers ThinkTank Session Results</dc:title>
  <dc:creator>Winnie Y Huang</dc:creator>
  <cp:lastModifiedBy>Elena Castaneda</cp:lastModifiedBy>
  <cp:revision>262</cp:revision>
  <dcterms:created xsi:type="dcterms:W3CDTF">2018-04-24T19:10:50Z</dcterms:created>
  <dcterms:modified xsi:type="dcterms:W3CDTF">2019-07-01T04:52:06Z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0x010100B1861C83E27A734F821A1E89293B3BF7</vt:lpwstr>
  </property>
  <property fmtid="{D5CDD505-2E9C-101B-9397-08002B2CF9AE}" pid="3" name="ArticulateGUID">
    <vt:lpwstr>7DFAFA3B-F61C-4BCF-B8F1-5421BBE870E3</vt:lpwstr>
  </property>
  <property fmtid="{D5CDD505-2E9C-101B-9397-08002B2CF9AE}" pid="4" name="ArticulatePath">
    <vt:lpwstr>https://rutgersconnect.sharepoint.com/sites/finance/pmo/PMO%20Toolbox/CHANGE%20MANAGEMENT%20OFFICE/CMO%20Phase%201%20Docs/CMO_Operating%20Model_Short%20Term%20Operating%20Model%20Recommendations_053118_Final%20Draft</vt:lpwstr>
  </property>
</Properties>
</file>